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10"/>
  </p:notesMasterIdLst>
  <p:sldIdLst>
    <p:sldId id="257" r:id="rId5"/>
    <p:sldId id="268" r:id="rId6"/>
    <p:sldId id="2139118473" r:id="rId7"/>
    <p:sldId id="2139118472" r:id="rId8"/>
    <p:sldId id="2139118474" r:id="rId9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F1EB"/>
    <a:srgbClr val="0C49E0"/>
    <a:srgbClr val="BE2834"/>
    <a:srgbClr val="6FF7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30" autoAdjust="0"/>
    <p:restoredTop sz="90068" autoAdjust="0"/>
  </p:normalViewPr>
  <p:slideViewPr>
    <p:cSldViewPr snapToGrid="0">
      <p:cViewPr varScale="1">
        <p:scale>
          <a:sx n="67" d="100"/>
          <a:sy n="67" d="100"/>
        </p:scale>
        <p:origin x="52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60410C5D-EFA8-4E5F-B3E8-14958F5B9CBA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E55DEEBF-2505-4DC8-86E0-258042D38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35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Prompt: image of miners mining diamonds in a diamond mine using pickaxes, with huge diamonds and a cart full of diamonds. Image from Gemini 2.5 Flash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EEBF-2505-4DC8-86E0-258042D380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17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Resources: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=9JUAPgtkKpI,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=lLRBYKwP8GQ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EEBF-2505-4DC8-86E0-258042D380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390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35B-7FCA-4820-96CF-7A07428D141B}" type="datetime1">
              <a:rPr lang="en-US" smtClean="0"/>
              <a:t>1/15/2026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961D6-EA4B-4BC1-9368-58B3B3DFB6E4}" type="datetime1">
              <a:rPr lang="en-US" smtClean="0"/>
              <a:t>1/15/2026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ACD8E-F0B7-4458-9AAA-2644029419D2}" type="datetime1">
              <a:rPr lang="en-US" smtClean="0"/>
              <a:t>1/15/2026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017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451113"/>
            <a:ext cx="11029615" cy="45242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E4058-D781-4C6C-9684-F447CF6B3601}" type="datetime1">
              <a:rPr lang="en-US" smtClean="0"/>
              <a:t>1/15/2026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871FE-B239-4808-9BEE-61F89448C14F}" type="datetime1">
              <a:rPr lang="en-US" smtClean="0"/>
              <a:t>1/15/2026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AC05C-234E-4136-8C47-FF654E6B6864}" type="datetime1">
              <a:rPr lang="en-US" smtClean="0"/>
              <a:t>1/15/2026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8C090-6300-4200-964F-EFF219631C6A}" type="datetime1">
              <a:rPr lang="en-US" smtClean="0"/>
              <a:t>1/15/2026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F502E-6B8C-467A-9787-57A79BACE203}" type="datetime1">
              <a:rPr lang="en-US" smtClean="0"/>
              <a:t>1/15/2026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1B64B-9CED-4E9E-BAE2-62F9B08AE730}" type="datetime1">
              <a:rPr lang="en-US" smtClean="0"/>
              <a:t>1/15/2026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A1915E85-D6A4-47BE-BA72-24FFAE6BFC33}" type="datetime1">
              <a:rPr lang="en-US" smtClean="0"/>
              <a:t>1/15/2026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F91AE-E540-456F-BDA6-6972932B32A8}" type="datetime1">
              <a:rPr lang="en-US" smtClean="0"/>
              <a:t>1/15/2026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99F8ABD-A758-48A5-999C-085808217707}" type="datetime1">
              <a:rPr lang="en-US" smtClean="0"/>
              <a:t>1/15/2026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76680F-15D4-6415-D4A1-498D4EEE20A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73306" y="5930473"/>
            <a:ext cx="1354843" cy="53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5" name="Rectangle 1054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oup of men working in a mine&#10;&#10;AI-generated content may be incorrect.">
            <a:extLst>
              <a:ext uri="{FF2B5EF4-FFF2-40B4-BE49-F238E27FC236}">
                <a16:creationId xmlns:a16="http://schemas.microsoft.com/office/drawing/2014/main" id="{44D9ECD5-B423-13BD-CF17-24251116C9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8242" b="15508"/>
          <a:stretch>
            <a:fillRect/>
          </a:stretch>
        </p:blipFill>
        <p:spPr>
          <a:xfrm>
            <a:off x="20" y="238549"/>
            <a:ext cx="12191980" cy="6857990"/>
          </a:xfrm>
          <a:prstGeom prst="rect">
            <a:avLst/>
          </a:prstGeom>
        </p:spPr>
      </p:pic>
      <p:sp>
        <p:nvSpPr>
          <p:cNvPr id="1057" name="Rectangle 1056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39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2208" y="2994588"/>
            <a:ext cx="7985759" cy="868823"/>
          </a:xfrm>
          <a:solidFill>
            <a:schemeClr val="tx1">
              <a:lumMod val="65000"/>
              <a:lumOff val="35000"/>
              <a:alpha val="66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3700" dirty="0">
                <a:solidFill>
                  <a:schemeClr val="bg1"/>
                </a:solidFill>
              </a:rPr>
              <a:t>Data Science Development Tools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2626" y="3931553"/>
            <a:ext cx="2966740" cy="598516"/>
          </a:xfrm>
          <a:solidFill>
            <a:schemeClr val="tx1">
              <a:lumMod val="65000"/>
              <a:lumOff val="35000"/>
              <a:alpha val="66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Part 1: Python, NumPy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EBA08D-9C2D-259B-1FBC-CAD52FB2E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4D5F-B382-D1A7-109D-536EC57B7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Data Mining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FA1B0-4BEC-BCAF-633E-968ABEFA3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451113"/>
            <a:ext cx="5514808" cy="4524237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Start with Pickaxe and Shovel</a:t>
            </a:r>
          </a:p>
          <a:p>
            <a:r>
              <a:rPr lang="en-US" sz="2400" dirty="0"/>
              <a:t>Move to jack hammer and other automated tools</a:t>
            </a:r>
          </a:p>
          <a:p>
            <a:r>
              <a:rPr lang="en-US" sz="2400" dirty="0"/>
              <a:t>Python, SQL,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R</a:t>
            </a:r>
            <a:r>
              <a:rPr lang="en-US" sz="2400" dirty="0"/>
              <a:t> most common languages</a:t>
            </a:r>
          </a:p>
          <a:p>
            <a:r>
              <a:rPr lang="en-US" sz="2400" dirty="0"/>
              <a:t>NumPy, Pandas, Matplotlib, Seaborn, Scikit-Learn</a:t>
            </a:r>
          </a:p>
          <a:p>
            <a:r>
              <a:rPr lang="en-US" sz="2400" dirty="0"/>
              <a:t>Tableau,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PowerBI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AWS SageMaker, Dataiku,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DataRobot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DataBricks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3559A-7B25-0427-AE2B-7E770FB2E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  <p:pic>
        <p:nvPicPr>
          <p:cNvPr id="1030" name="Picture 6" descr="Premium Vector | Gold mining, set for . Mining equipment, wild west.  Colorful cartoon detailed Illustrations">
            <a:extLst>
              <a:ext uri="{FF2B5EF4-FFF2-40B4-BE49-F238E27FC236}">
                <a16:creationId xmlns:a16="http://schemas.microsoft.com/office/drawing/2014/main" id="{E8D39A1F-88ED-95C0-EA08-40B7E3AC7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607" y="1316016"/>
            <a:ext cx="50292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45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393EE-53AF-2713-2604-E5C113F64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Data Science Packages for Python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732FBF-607C-95A6-EAF0-3F6A8A924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8571"/>
          <a:stretch>
            <a:fillRect/>
          </a:stretch>
        </p:blipFill>
        <p:spPr>
          <a:xfrm>
            <a:off x="1709528" y="1391164"/>
            <a:ext cx="8852315" cy="46835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F4FE7A-69E0-E4F2-6317-446D59343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7D73F761-E635-BCEC-00F9-6E2CC4AB87E1}"/>
              </a:ext>
            </a:extLst>
          </p:cNvPr>
          <p:cNvSpPr/>
          <p:nvPr/>
        </p:nvSpPr>
        <p:spPr>
          <a:xfrm>
            <a:off x="1480930" y="2206487"/>
            <a:ext cx="327991" cy="258417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08D709-E9A9-5D1B-1C6E-C71E72397661}"/>
              </a:ext>
            </a:extLst>
          </p:cNvPr>
          <p:cNvSpPr txBox="1"/>
          <p:nvPr/>
        </p:nvSpPr>
        <p:spPr>
          <a:xfrm>
            <a:off x="581437" y="3323847"/>
            <a:ext cx="983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 180</a:t>
            </a:r>
          </a:p>
        </p:txBody>
      </p:sp>
    </p:spTree>
    <p:extLst>
      <p:ext uri="{BB962C8B-B14F-4D97-AF65-F5344CB8AC3E}">
        <p14:creationId xmlns:p14="http://schemas.microsoft.com/office/powerpoint/2010/main" val="18919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ACB2C-2A4B-3722-D53C-85B7F9A4C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09F35-D9F5-7565-61E9-DB694A897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7D5C7A-8445-B035-46FA-F09F176CCB8D}"/>
              </a:ext>
            </a:extLst>
          </p:cNvPr>
          <p:cNvSpPr txBox="1"/>
          <p:nvPr/>
        </p:nvSpPr>
        <p:spPr>
          <a:xfrm>
            <a:off x="702366" y="1252330"/>
            <a:ext cx="7434469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Spelled: NumPy, Pronounced “num-pie”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What is NumPy?</a:t>
            </a:r>
            <a:r>
              <a:rPr lang="en-US" sz="2000" dirty="0"/>
              <a:t> NumPy (Numerical Python) is the fundamental package for scientific computing with Python. It provides a high-performance multidimensional array object and tools for working with these arrays.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Why NumPy?</a:t>
            </a:r>
            <a:endParaRPr lang="en-US" sz="20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Speed:</a:t>
            </a:r>
            <a:r>
              <a:rPr lang="en-US" sz="2000" dirty="0"/>
              <a:t> NumPy arrays are more efficient and faster than Python lists for numerical operations, as they are implemented in C.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Functionality:</a:t>
            </a:r>
            <a:r>
              <a:rPr lang="en-US" sz="2000" dirty="0"/>
              <a:t> It provides a rich set of functions for linear algebra, Fourier transforms, and random number generation.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Foundation:</a:t>
            </a:r>
            <a:r>
              <a:rPr lang="en-US" sz="2000" dirty="0"/>
              <a:t> Many other data science libraries like Pandas, SciPy, and Scikit-learn are built on top of NumPy.</a:t>
            </a:r>
          </a:p>
        </p:txBody>
      </p:sp>
    </p:spTree>
    <p:extLst>
      <p:ext uri="{BB962C8B-B14F-4D97-AF65-F5344CB8AC3E}">
        <p14:creationId xmlns:p14="http://schemas.microsoft.com/office/powerpoint/2010/main" val="149917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7AD34-EA2A-89B1-853C-C142A372C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NumPy Array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21F71-6C6F-2504-3E5C-7B93EE08C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347768-1A1C-111D-D526-51BBD98FD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480" y="1491051"/>
            <a:ext cx="7990020" cy="503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3527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D289AE2-D2AE-49D1-AFAC-3A79F6794255}">
  <ds:schemaRefs>
    <ds:schemaRef ds:uri="16c05727-aa75-4e4a-9b5f-8a80a1165891"/>
    <ds:schemaRef ds:uri="http://purl.org/dc/terms/"/>
    <ds:schemaRef ds:uri="http://www.w3.org/XML/1998/namespace"/>
    <ds:schemaRef ds:uri="http://schemas.microsoft.com/office/2006/documentManagement/types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61411</TotalTime>
  <Words>242</Words>
  <Application>Microsoft Office PowerPoint</Application>
  <PresentationFormat>Widescreen</PresentationFormat>
  <Paragraphs>28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Franklin Gothic Book</vt:lpstr>
      <vt:lpstr>Franklin Gothic Demi</vt:lpstr>
      <vt:lpstr>Wingdings 2</vt:lpstr>
      <vt:lpstr>DividendVTI</vt:lpstr>
      <vt:lpstr>Data Science Development Tools </vt:lpstr>
      <vt:lpstr>Tools for Data Mining</vt:lpstr>
      <vt:lpstr>Common Data Science Packages for Python</vt:lpstr>
      <vt:lpstr>NumPy</vt:lpstr>
      <vt:lpstr>NumPy Array Functions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Data Science Lifecycle</dc:title>
  <dc:creator>Scott Toborg</dc:creator>
  <cp:lastModifiedBy>Jake Rhodes</cp:lastModifiedBy>
  <cp:revision>16</cp:revision>
  <cp:lastPrinted>2023-09-06T17:16:28Z</cp:lastPrinted>
  <dcterms:created xsi:type="dcterms:W3CDTF">2023-08-21T23:41:59Z</dcterms:created>
  <dcterms:modified xsi:type="dcterms:W3CDTF">2026-01-15T12:41:03Z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